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4" r:id="rId5"/>
    <p:sldId id="270" r:id="rId6"/>
    <p:sldId id="265" r:id="rId7"/>
    <p:sldId id="266" r:id="rId8"/>
    <p:sldId id="267" r:id="rId9"/>
    <p:sldId id="268" r:id="rId10"/>
    <p:sldId id="271" r:id="rId11"/>
    <p:sldId id="269" r:id="rId12"/>
    <p:sldId id="272" r:id="rId13"/>
    <p:sldId id="273" r:id="rId14"/>
    <p:sldId id="274" r:id="rId15"/>
    <p:sldId id="275" r:id="rId16"/>
    <p:sldId id="263" r:id="rId17"/>
  </p:sldIdLst>
  <p:sldSz cx="7315200" cy="5486400" type="B5JIS"/>
  <p:notesSz cx="7315200" cy="54864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bg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500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2752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2752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2017/5/23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011680" y="685800"/>
            <a:ext cx="3291840" cy="185166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31520" y="2640330"/>
            <a:ext cx="5852160" cy="216027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5211128"/>
            <a:ext cx="3169920" cy="27527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143587" y="5211128"/>
            <a:ext cx="3169920" cy="27527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860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48640" y="1700784"/>
            <a:ext cx="6217920" cy="115214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097280" y="3072384"/>
            <a:ext cx="5120640" cy="1371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May 25,2017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Vision@ouc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0628F25-001C-4484-A522-DBD37E56FC43}" type="slidenum">
              <a:rPr lang="zh-CN" altLang="en-US"/>
              <a:t>‹#›</a:t>
            </a:fld>
            <a:r>
              <a:rPr lang="en-US" altLang="zh-CN"/>
              <a:t> / 8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5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lvl1pPr>
              <a:defRPr sz="1700" b="0" i="0">
                <a:solidFill>
                  <a:schemeClr val="tx1"/>
                </a:solidFill>
                <a:latin typeface="Palatino Linotype" panose="02040502050505030304"/>
                <a:cs typeface="Palatino Linotype" panose="020405020505050303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May 25,2017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Vision@ouc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22CADD-F0A0-4C69-B22B-33488149862E}" type="slidenum">
              <a:rPr lang="zh-CN" altLang="en-US"/>
              <a:t>‹#›</a:t>
            </a:fld>
            <a:r>
              <a:rPr lang="en-US" altLang="zh-CN"/>
              <a:t> / 8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5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65760" y="1261872"/>
            <a:ext cx="3182112" cy="362102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767328" y="1261872"/>
            <a:ext cx="3182112" cy="362102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May 25,2017</a:t>
            </a:r>
          </a:p>
        </p:txBody>
      </p:sp>
      <p:sp>
        <p:nvSpPr>
          <p:cNvPr id="6" name="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Vision@ouc</a:t>
            </a:r>
          </a:p>
        </p:txBody>
      </p:sp>
      <p:sp>
        <p:nvSpPr>
          <p:cNvPr id="7" name="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34B848-8597-4BE1-AC57-534713297FCF}" type="slidenum">
              <a:rPr lang="zh-CN" altLang="en-US"/>
              <a:t>‹#›</a:t>
            </a:fld>
            <a:r>
              <a:rPr lang="en-US" altLang="zh-CN"/>
              <a:t> / 8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5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>
            <a:endParaRPr/>
          </a:p>
        </p:txBody>
      </p:sp>
      <p:sp>
        <p:nvSpPr>
          <p:cNvPr id="3" name="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May 25,2017</a:t>
            </a:r>
          </a:p>
        </p:txBody>
      </p:sp>
      <p:sp>
        <p:nvSpPr>
          <p:cNvPr id="4" name="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Vision@ouc</a:t>
            </a:r>
          </a:p>
        </p:txBody>
      </p:sp>
      <p:sp>
        <p:nvSpPr>
          <p:cNvPr id="5" name="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96B38C-B012-476C-97E7-83A4C679D69B}" type="slidenum">
              <a:rPr lang="zh-CN" altLang="en-US"/>
              <a:t>‹#›</a:t>
            </a:fld>
            <a:r>
              <a:rPr lang="en-US" altLang="zh-CN"/>
              <a:t> / 8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May 25,2017</a:t>
            </a:r>
          </a:p>
        </p:txBody>
      </p:sp>
      <p:sp>
        <p:nvSpPr>
          <p:cNvPr id="3" name="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Vision@ouc</a:t>
            </a:r>
          </a:p>
        </p:txBody>
      </p:sp>
      <p:sp>
        <p:nvSpPr>
          <p:cNvPr id="4" name="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A0B97F-BBC7-4E6D-9B50-29B22BEC95A7}" type="slidenum">
              <a:rPr lang="zh-CN" altLang="en-US"/>
              <a:t>‹#›</a:t>
            </a:fld>
            <a:r>
              <a:rPr lang="en-US" altLang="zh-CN"/>
              <a:t> / 8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-1588" y="0"/>
            <a:ext cx="7319963" cy="565150"/>
          </a:xfrm>
          <a:custGeom>
            <a:avLst/>
            <a:gdLst/>
            <a:ahLst/>
            <a:cxnLst/>
            <a:rect l="l" t="t" r="r" b="b"/>
            <a:pathLst>
              <a:path w="7319645" h="564515">
                <a:moveTo>
                  <a:pt x="0" y="564212"/>
                </a:moveTo>
                <a:lnTo>
                  <a:pt x="7319023" y="564212"/>
                </a:lnTo>
                <a:lnTo>
                  <a:pt x="7319023" y="0"/>
                </a:lnTo>
                <a:lnTo>
                  <a:pt x="0" y="0"/>
                </a:lnTo>
                <a:lnTo>
                  <a:pt x="0" y="564212"/>
                </a:lnTo>
                <a:close/>
              </a:path>
            </a:pathLst>
          </a:custGeom>
          <a:solidFill>
            <a:srgbClr val="3333B2"/>
          </a:solidFill>
        </p:spPr>
        <p:txBody>
          <a:bodyPr lIns="0" tIns="0" rIns="0" bIns="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schemeClr val="tx1"/>
              </a:solidFill>
              <a:latin typeface="+mn-lt"/>
              <a:ea typeface="+mn-ea"/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7163" y="120650"/>
            <a:ext cx="7000875" cy="371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5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>
            <a:endParaRPr/>
          </a:p>
        </p:txBody>
      </p:sp>
      <p:sp>
        <p:nvSpPr>
          <p:cNvPr id="1028" name="Holder 3"/>
          <p:cNvSpPr>
            <a:spLocks noGrp="1"/>
          </p:cNvSpPr>
          <p:nvPr>
            <p:ph type="body" idx="1"/>
          </p:nvPr>
        </p:nvSpPr>
        <p:spPr bwMode="auto">
          <a:xfrm>
            <a:off x="204788" y="911225"/>
            <a:ext cx="6883400" cy="26003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lvl="0"/>
            <a:endParaRPr lang="zh-CN" altLang="en-US" smtClean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719763" y="5332413"/>
            <a:ext cx="839787" cy="14605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lnSpc>
                <a:spcPts val="1000"/>
              </a:lnSpc>
              <a:defRPr sz="900">
                <a:latin typeface="PMingLiU" panose="02020500000000000000" pitchFamily="18" charset="-120"/>
                <a:ea typeface="PMingLiU" panose="02020500000000000000" pitchFamily="18" charset="-120"/>
              </a:defRPr>
            </a:lvl1pPr>
          </a:lstStyle>
          <a:p>
            <a:r>
              <a:rPr lang="en-US" altLang="zh-CN"/>
              <a:t>May 25,2017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275013" y="5332413"/>
            <a:ext cx="765175" cy="14605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lnSpc>
                <a:spcPts val="1000"/>
              </a:lnSpc>
              <a:defRPr sz="900">
                <a:latin typeface="PMingLiU" panose="02020500000000000000" pitchFamily="18" charset="-120"/>
                <a:ea typeface="PMingLiU" panose="02020500000000000000" pitchFamily="18" charset="-120"/>
              </a:defRPr>
            </a:lvl1pPr>
          </a:lstStyle>
          <a:p>
            <a:r>
              <a:rPr lang="en-US" altLang="zh-CN"/>
              <a:t>Vision@ouc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865938" y="5332413"/>
            <a:ext cx="360362" cy="12700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lnSpc>
                <a:spcPts val="1000"/>
              </a:lnSpc>
              <a:defRPr sz="900">
                <a:latin typeface="PMingLiU" panose="02020500000000000000" pitchFamily="18" charset="-120"/>
                <a:ea typeface="PMingLiU" panose="02020500000000000000" pitchFamily="18" charset="-120"/>
              </a:defRPr>
            </a:lvl1pPr>
          </a:lstStyle>
          <a:p>
            <a:fld id="{E09A7AD0-A1E2-4D60-9F40-0C4C7D7D822E}" type="slidenum">
              <a:rPr lang="zh-CN" altLang="en-US"/>
              <a:t>‹#›</a:t>
            </a:fld>
            <a:r>
              <a:rPr lang="en-US" altLang="zh-CN"/>
              <a:t> / 8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verleaf.com/help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object 2"/>
          <p:cNvSpPr/>
          <p:nvPr/>
        </p:nvSpPr>
        <p:spPr bwMode="auto">
          <a:xfrm>
            <a:off x="138113" y="1427163"/>
            <a:ext cx="7040562" cy="131762"/>
          </a:xfrm>
          <a:custGeom>
            <a:avLst/>
            <a:gdLst/>
            <a:ahLst/>
            <a:cxnLst>
              <a:cxn ang="0">
                <a:pos x="6959780" y="0"/>
              </a:cxn>
              <a:cxn ang="0">
                <a:pos x="80689" y="0"/>
              </a:cxn>
              <a:cxn ang="0">
                <a:pos x="49359" y="6366"/>
              </a:cxn>
              <a:cxn ang="0">
                <a:pos x="23702" y="23702"/>
              </a:cxn>
              <a:cxn ang="0">
                <a:pos x="6366" y="49358"/>
              </a:cxn>
              <a:cxn ang="0">
                <a:pos x="0" y="80688"/>
              </a:cxn>
              <a:cxn ang="0">
                <a:pos x="0" y="130856"/>
              </a:cxn>
              <a:cxn ang="0">
                <a:pos x="7040468" y="130856"/>
              </a:cxn>
              <a:cxn ang="0">
                <a:pos x="7040468" y="80688"/>
              </a:cxn>
              <a:cxn ang="0">
                <a:pos x="7034101" y="49358"/>
              </a:cxn>
              <a:cxn ang="0">
                <a:pos x="7016766" y="23702"/>
              </a:cxn>
              <a:cxn ang="0">
                <a:pos x="6991110" y="6366"/>
              </a:cxn>
              <a:cxn ang="0">
                <a:pos x="6959780" y="0"/>
              </a:cxn>
            </a:cxnLst>
            <a:rect l="0" t="0" r="r" b="b"/>
            <a:pathLst>
              <a:path w="7040880" h="131444">
                <a:moveTo>
                  <a:pt x="6959780" y="0"/>
                </a:moveTo>
                <a:lnTo>
                  <a:pt x="80689" y="0"/>
                </a:lnTo>
                <a:lnTo>
                  <a:pt x="49359" y="6366"/>
                </a:lnTo>
                <a:lnTo>
                  <a:pt x="23702" y="23702"/>
                </a:lnTo>
                <a:lnTo>
                  <a:pt x="6366" y="49358"/>
                </a:lnTo>
                <a:lnTo>
                  <a:pt x="0" y="80688"/>
                </a:lnTo>
                <a:lnTo>
                  <a:pt x="0" y="130856"/>
                </a:lnTo>
                <a:lnTo>
                  <a:pt x="7040468" y="130856"/>
                </a:lnTo>
                <a:lnTo>
                  <a:pt x="7040468" y="80688"/>
                </a:lnTo>
                <a:lnTo>
                  <a:pt x="7034101" y="49358"/>
                </a:lnTo>
                <a:lnTo>
                  <a:pt x="7016766" y="23702"/>
                </a:lnTo>
                <a:lnTo>
                  <a:pt x="6991110" y="6366"/>
                </a:lnTo>
                <a:lnTo>
                  <a:pt x="6959780" y="0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7170" name="object 3"/>
          <p:cNvSpPr>
            <a:spLocks noChangeArrowheads="1"/>
          </p:cNvSpPr>
          <p:nvPr/>
        </p:nvSpPr>
        <p:spPr bwMode="auto">
          <a:xfrm>
            <a:off x="217488" y="1889125"/>
            <a:ext cx="161925" cy="161925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171" name="object 4"/>
          <p:cNvSpPr>
            <a:spLocks noChangeArrowheads="1"/>
          </p:cNvSpPr>
          <p:nvPr/>
        </p:nvSpPr>
        <p:spPr bwMode="auto">
          <a:xfrm>
            <a:off x="7077075" y="1870075"/>
            <a:ext cx="180975" cy="180975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172" name="object 5"/>
          <p:cNvSpPr/>
          <p:nvPr/>
        </p:nvSpPr>
        <p:spPr bwMode="auto">
          <a:xfrm>
            <a:off x="298450" y="1949450"/>
            <a:ext cx="6799263" cy="101600"/>
          </a:xfrm>
          <a:custGeom>
            <a:avLst/>
            <a:gdLst/>
            <a:ahLst/>
            <a:cxnLst>
              <a:cxn ang="0">
                <a:pos x="6798403" y="100859"/>
              </a:cxn>
              <a:cxn ang="0">
                <a:pos x="6798403" y="0"/>
              </a:cxn>
              <a:cxn ang="0">
                <a:pos x="0" y="0"/>
              </a:cxn>
              <a:cxn ang="0">
                <a:pos x="0" y="100859"/>
              </a:cxn>
              <a:cxn ang="0">
                <a:pos x="6798403" y="100859"/>
              </a:cxn>
            </a:cxnLst>
            <a:rect l="0" t="0" r="r" b="b"/>
            <a:pathLst>
              <a:path w="6798945" h="100964">
                <a:moveTo>
                  <a:pt x="6798403" y="100859"/>
                </a:moveTo>
                <a:lnTo>
                  <a:pt x="6798403" y="0"/>
                </a:lnTo>
                <a:lnTo>
                  <a:pt x="0" y="0"/>
                </a:lnTo>
                <a:lnTo>
                  <a:pt x="0" y="100859"/>
                </a:lnTo>
                <a:lnTo>
                  <a:pt x="6798403" y="100859"/>
                </a:lnTo>
              </a:path>
            </a:pathLst>
          </a:custGeom>
          <a:noFill/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7173" name="object 6"/>
          <p:cNvSpPr>
            <a:spLocks noChangeArrowheads="1"/>
          </p:cNvSpPr>
          <p:nvPr/>
        </p:nvSpPr>
        <p:spPr bwMode="auto">
          <a:xfrm>
            <a:off x="7178675" y="1508125"/>
            <a:ext cx="79375" cy="161925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174" name="object 7"/>
          <p:cNvSpPr/>
          <p:nvPr/>
        </p:nvSpPr>
        <p:spPr bwMode="auto">
          <a:xfrm>
            <a:off x="7178675" y="1589088"/>
            <a:ext cx="80963" cy="300037"/>
          </a:xfrm>
          <a:custGeom>
            <a:avLst/>
            <a:gdLst/>
            <a:ahLst/>
            <a:cxnLst>
              <a:cxn ang="0">
                <a:pos x="0" y="300775"/>
              </a:cxn>
              <a:cxn ang="0">
                <a:pos x="80668" y="300775"/>
              </a:cxn>
              <a:cxn ang="0">
                <a:pos x="80668" y="0"/>
              </a:cxn>
              <a:cxn ang="0">
                <a:pos x="0" y="0"/>
              </a:cxn>
              <a:cxn ang="0">
                <a:pos x="0" y="300775"/>
              </a:cxn>
            </a:cxnLst>
            <a:rect l="0" t="0" r="r" b="b"/>
            <a:pathLst>
              <a:path w="81279" h="300989">
                <a:moveTo>
                  <a:pt x="0" y="300775"/>
                </a:moveTo>
                <a:lnTo>
                  <a:pt x="80668" y="300775"/>
                </a:lnTo>
                <a:lnTo>
                  <a:pt x="80668" y="0"/>
                </a:lnTo>
                <a:lnTo>
                  <a:pt x="0" y="0"/>
                </a:lnTo>
                <a:lnTo>
                  <a:pt x="0" y="300775"/>
                </a:lnTo>
              </a:path>
            </a:pathLst>
          </a:custGeom>
          <a:noFill/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7175" name="object 8"/>
          <p:cNvSpPr/>
          <p:nvPr/>
        </p:nvSpPr>
        <p:spPr bwMode="auto">
          <a:xfrm>
            <a:off x="138113" y="1498600"/>
            <a:ext cx="7040562" cy="471488"/>
          </a:xfrm>
          <a:custGeom>
            <a:avLst/>
            <a:gdLst/>
            <a:ahLst/>
            <a:cxnLst>
              <a:cxn ang="0">
                <a:pos x="7040468" y="0"/>
              </a:cxn>
              <a:cxn ang="0">
                <a:pos x="0" y="0"/>
              </a:cxn>
              <a:cxn ang="0">
                <a:pos x="0" y="391212"/>
              </a:cxn>
              <a:cxn ang="0">
                <a:pos x="6366" y="422542"/>
              </a:cxn>
              <a:cxn ang="0">
                <a:pos x="23702" y="448198"/>
              </a:cxn>
              <a:cxn ang="0">
                <a:pos x="49359" y="465534"/>
              </a:cxn>
              <a:cxn ang="0">
                <a:pos x="80689" y="471901"/>
              </a:cxn>
              <a:cxn ang="0">
                <a:pos x="6959780" y="471901"/>
              </a:cxn>
              <a:cxn ang="0">
                <a:pos x="6991110" y="465534"/>
              </a:cxn>
              <a:cxn ang="0">
                <a:pos x="7016766" y="448198"/>
              </a:cxn>
              <a:cxn ang="0">
                <a:pos x="7034101" y="422542"/>
              </a:cxn>
              <a:cxn ang="0">
                <a:pos x="7040468" y="391212"/>
              </a:cxn>
              <a:cxn ang="0">
                <a:pos x="7040468" y="0"/>
              </a:cxn>
            </a:cxnLst>
            <a:rect l="0" t="0" r="r" b="b"/>
            <a:pathLst>
              <a:path w="7040880" h="472439">
                <a:moveTo>
                  <a:pt x="7040468" y="0"/>
                </a:moveTo>
                <a:lnTo>
                  <a:pt x="0" y="0"/>
                </a:lnTo>
                <a:lnTo>
                  <a:pt x="0" y="391212"/>
                </a:lnTo>
                <a:lnTo>
                  <a:pt x="6366" y="422542"/>
                </a:lnTo>
                <a:lnTo>
                  <a:pt x="23702" y="448198"/>
                </a:lnTo>
                <a:lnTo>
                  <a:pt x="49359" y="465534"/>
                </a:lnTo>
                <a:lnTo>
                  <a:pt x="80689" y="471901"/>
                </a:lnTo>
                <a:lnTo>
                  <a:pt x="6959780" y="471901"/>
                </a:lnTo>
                <a:lnTo>
                  <a:pt x="6991110" y="465534"/>
                </a:lnTo>
                <a:lnTo>
                  <a:pt x="7016766" y="448198"/>
                </a:lnTo>
                <a:lnTo>
                  <a:pt x="7034101" y="422542"/>
                </a:lnTo>
                <a:lnTo>
                  <a:pt x="7040468" y="391212"/>
                </a:lnTo>
                <a:lnTo>
                  <a:pt x="7040468" y="0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7176" name="object 9"/>
          <p:cNvSpPr/>
          <p:nvPr/>
        </p:nvSpPr>
        <p:spPr bwMode="auto">
          <a:xfrm>
            <a:off x="7178675" y="1568450"/>
            <a:ext cx="0" cy="352425"/>
          </a:xfrm>
          <a:custGeom>
            <a:avLst/>
            <a:gdLst/>
            <a:ahLst/>
            <a:cxnLst>
              <a:cxn ang="0">
                <a:pos x="0" y="351204"/>
              </a:cxn>
              <a:cxn ang="0">
                <a:pos x="0" y="0"/>
              </a:cxn>
            </a:cxnLst>
            <a:rect l="0" t="0" r="r" b="b"/>
            <a:pathLst>
              <a:path h="351789">
                <a:moveTo>
                  <a:pt x="0" y="351204"/>
                </a:moveTo>
                <a:lnTo>
                  <a:pt x="0" y="0"/>
                </a:lnTo>
              </a:path>
            </a:pathLst>
          </a:custGeom>
          <a:noFill/>
          <a:ln w="3175">
            <a:solidFill>
              <a:srgbClr val="7F7F7F"/>
            </a:solidFill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7177" name="object 10"/>
          <p:cNvSpPr/>
          <p:nvPr/>
        </p:nvSpPr>
        <p:spPr bwMode="auto">
          <a:xfrm>
            <a:off x="7178675" y="1547813"/>
            <a:ext cx="0" cy="20637"/>
          </a:xfrm>
          <a:custGeom>
            <a:avLst/>
            <a:gdLst/>
            <a:ahLst/>
            <a:cxnLst>
              <a:cxn ang="0">
                <a:pos x="0" y="20172"/>
              </a:cxn>
              <a:cxn ang="0">
                <a:pos x="0" y="0"/>
              </a:cxn>
            </a:cxnLst>
            <a:rect l="0" t="0" r="r" b="b"/>
            <a:pathLst>
              <a:path h="20319">
                <a:moveTo>
                  <a:pt x="0" y="20172"/>
                </a:moveTo>
                <a:lnTo>
                  <a:pt x="0" y="0"/>
                </a:lnTo>
              </a:path>
            </a:pathLst>
          </a:custGeom>
          <a:noFill/>
          <a:ln w="3175">
            <a:solidFill>
              <a:srgbClr val="AFAFAF"/>
            </a:solidFill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7178" name="object 11"/>
          <p:cNvSpPr/>
          <p:nvPr/>
        </p:nvSpPr>
        <p:spPr bwMode="auto">
          <a:xfrm>
            <a:off x="7178675" y="1528763"/>
            <a:ext cx="0" cy="20637"/>
          </a:xfrm>
          <a:custGeom>
            <a:avLst/>
            <a:gdLst/>
            <a:ahLst/>
            <a:cxnLst>
              <a:cxn ang="0">
                <a:pos x="0" y="20172"/>
              </a:cxn>
              <a:cxn ang="0">
                <a:pos x="0" y="0"/>
              </a:cxn>
            </a:cxnLst>
            <a:rect l="0" t="0" r="r" b="b"/>
            <a:pathLst>
              <a:path h="20319">
                <a:moveTo>
                  <a:pt x="0" y="20172"/>
                </a:moveTo>
                <a:lnTo>
                  <a:pt x="0" y="0"/>
                </a:lnTo>
              </a:path>
            </a:pathLst>
          </a:custGeom>
          <a:noFill/>
          <a:ln w="3175">
            <a:solidFill>
              <a:srgbClr val="CECECE"/>
            </a:solidFill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7179" name="object 12"/>
          <p:cNvSpPr/>
          <p:nvPr/>
        </p:nvSpPr>
        <p:spPr bwMode="auto">
          <a:xfrm>
            <a:off x="7178675" y="1508125"/>
            <a:ext cx="0" cy="20638"/>
          </a:xfrm>
          <a:custGeom>
            <a:avLst/>
            <a:gdLst/>
            <a:ahLst/>
            <a:cxnLst>
              <a:cxn ang="0">
                <a:pos x="0" y="20172"/>
              </a:cxn>
              <a:cxn ang="0">
                <a:pos x="0" y="0"/>
              </a:cxn>
            </a:cxnLst>
            <a:rect l="0" t="0" r="r" b="b"/>
            <a:pathLst>
              <a:path h="20319">
                <a:moveTo>
                  <a:pt x="0" y="20172"/>
                </a:moveTo>
                <a:lnTo>
                  <a:pt x="0" y="0"/>
                </a:lnTo>
              </a:path>
            </a:pathLst>
          </a:custGeom>
          <a:noFill/>
          <a:ln w="3175">
            <a:solidFill>
              <a:srgbClr val="EFEFEF"/>
            </a:solidFill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968500" y="1533525"/>
            <a:ext cx="3376613" cy="367030"/>
          </a:xfrm>
        </p:spPr>
        <p:txBody>
          <a:bodyPr vert="horz" rtlCol="0"/>
          <a:lstStyle/>
          <a:p>
            <a:pPr marL="127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spc="-55" dirty="0">
                <a:latin typeface="微软雅黑" panose="020B0503020204020204" charset="-122"/>
                <a:ea typeface="微软雅黑" panose="020B0503020204020204" charset="-122"/>
              </a:rPr>
              <a:t>中期项目检查</a:t>
            </a:r>
            <a:endParaRPr lang="zh-CN" spc="-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362200" y="2328863"/>
            <a:ext cx="2514600" cy="134747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7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郑自强</a:t>
            </a:r>
          </a:p>
          <a:p>
            <a:endParaRPr lang="en-US" altLang="zh-CN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7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中国海洋大学</a:t>
            </a:r>
          </a:p>
          <a:p>
            <a:pPr>
              <a:spcBef>
                <a:spcPts val="25"/>
              </a:spcBef>
            </a:pPr>
            <a:endParaRPr lang="en-US" altLang="zh-CN"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17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2017.5.25</a:t>
            </a:r>
          </a:p>
        </p:txBody>
      </p:sp>
      <p:sp>
        <p:nvSpPr>
          <p:cNvPr id="7182" name="object 15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7183" name="object 16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7184" name="object 17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8" name="object 18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9" name="object 19"/>
          <p:cNvSpPr>
            <a:spLocks noGrp="1"/>
          </p:cNvSpPr>
          <p:nvPr>
            <p:ph type="dt" sz="quarter" idx="11"/>
          </p:nvPr>
        </p:nvSpPr>
        <p:spPr/>
        <p:txBody>
          <a:bodyPr rtlCol="0"/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20" name="object 20"/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21" name="object 21"/>
          <p:cNvSpPr>
            <a:spLocks noGrp="1"/>
          </p:cNvSpPr>
          <p:nvPr>
            <p:ph type="sldNum" sz="quarter" idx="12"/>
          </p:nvPr>
        </p:nvSpPr>
        <p:spPr>
          <a:xfrm>
            <a:off x="6865938" y="5332413"/>
            <a:ext cx="360362" cy="128587"/>
          </a:xfrm>
        </p:spPr>
        <p:txBody>
          <a:bodyPr/>
          <a:lstStyle/>
          <a:p>
            <a:pPr marL="25400"/>
            <a:r>
              <a:rPr lang="en-US" altLang="zh-CN"/>
              <a:t> </a:t>
            </a:r>
            <a:endParaRPr lang="zh-CN" altLang="en-US"/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7163" y="12065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实验结果</a:t>
            </a:r>
          </a:p>
        </p:txBody>
      </p:sp>
      <p:pic>
        <p:nvPicPr>
          <p:cNvPr id="24580" name="Picture 4" descr="acoustic-guitar-player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9200" y="990600"/>
            <a:ext cx="4724400" cy="2635250"/>
          </a:xfrm>
          <a:prstGeom prst="rect">
            <a:avLst/>
          </a:prstGeom>
          <a:noFill/>
        </p:spPr>
      </p:pic>
      <p:sp>
        <p:nvSpPr>
          <p:cNvPr id="24581" name="Text Box 5"/>
          <p:cNvSpPr txBox="1">
            <a:spLocks noChangeArrowheads="1"/>
          </p:cNvSpPr>
          <p:nvPr/>
        </p:nvSpPr>
        <p:spPr bwMode="auto">
          <a:xfrm>
            <a:off x="838200" y="4343400"/>
            <a:ext cx="5943600" cy="396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>
                <a:solidFill>
                  <a:schemeClr val="tx1"/>
                </a:solidFill>
              </a:rPr>
              <a:t>A man in a  black T-shirt is playing the guitar.</a:t>
            </a:r>
          </a:p>
        </p:txBody>
      </p:sp>
      <p:sp>
        <p:nvSpPr>
          <p:cNvPr id="24582" name="Text Box 6"/>
          <p:cNvSpPr txBox="1">
            <a:spLocks noChangeArrowheads="1"/>
          </p:cNvSpPr>
          <p:nvPr/>
        </p:nvSpPr>
        <p:spPr bwMode="auto">
          <a:xfrm>
            <a:off x="304800" y="3821430"/>
            <a:ext cx="2133600" cy="41783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图片描述</a:t>
            </a:r>
          </a:p>
        </p:txBody>
      </p:sp>
      <p:sp>
        <p:nvSpPr>
          <p:cNvPr id="24583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4584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4585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7163" y="12065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主要问题</a:t>
            </a:r>
          </a:p>
        </p:txBody>
      </p:sp>
      <p:sp>
        <p:nvSpPr>
          <p:cNvPr id="22531" name="Rectangle 3"/>
          <p:cNvSpPr>
            <a:spLocks noGrp="1"/>
          </p:cNvSpPr>
          <p:nvPr>
            <p:ph type="body" idx="4294967295"/>
          </p:nvPr>
        </p:nvSpPr>
        <p:spPr bwMode="auto">
          <a:xfrm>
            <a:off x="157480" y="765810"/>
            <a:ext cx="7112000" cy="29248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342900" indent="-342900"/>
            <a:endParaRPr lang="en-US" altLang="zh-CN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/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  1.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制作</a:t>
            </a:r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npy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文件耗时长，每张需要两到三秒。</a:t>
            </a:r>
          </a:p>
          <a:p>
            <a:pPr marL="342900" indent="-342900"/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   并且对内存使用量也较大。</a:t>
            </a:r>
          </a:p>
          <a:p>
            <a:pPr marL="342900" indent="-342900"/>
            <a:endParaRPr lang="en-US" altLang="zh-CN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/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	</a:t>
            </a:r>
          </a:p>
          <a:p>
            <a:pPr marL="342900" indent="-342900"/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  2.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数据集规模太小导致实验结果不理想，不能区别不同物体。</a:t>
            </a:r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	</a:t>
            </a:r>
          </a:p>
          <a:p>
            <a:pPr marL="342900" indent="-342900"/>
            <a:endParaRPr lang="en-US" altLang="zh-CN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/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			</a:t>
            </a:r>
          </a:p>
          <a:p>
            <a:pPr marL="342900" indent="-342900"/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  3.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图片自动描述问题。</a:t>
            </a:r>
            <a:r>
              <a:rPr lang="en-US" altLang="zh-CN" smtClean="0"/>
              <a:t>		</a:t>
            </a:r>
          </a:p>
        </p:txBody>
      </p:sp>
      <p:sp>
        <p:nvSpPr>
          <p:cNvPr id="22532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2533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2534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7163" y="12065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解决方法</a:t>
            </a:r>
          </a:p>
        </p:txBody>
      </p:sp>
      <p:sp>
        <p:nvSpPr>
          <p:cNvPr id="25603" name="Rectangle 3"/>
          <p:cNvSpPr>
            <a:spLocks noGrp="1"/>
          </p:cNvSpPr>
          <p:nvPr>
            <p:ph type="body" idx="4294967295"/>
          </p:nvPr>
        </p:nvSpPr>
        <p:spPr bwMode="auto">
          <a:xfrm>
            <a:off x="204788" y="911225"/>
            <a:ext cx="6883400" cy="84518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zh-CN" altLang="en-US" sz="1600" smtClean="0">
                <a:latin typeface="微软雅黑" panose="020B0503020204020204" charset="-122"/>
                <a:ea typeface="微软雅黑" panose="020B0503020204020204" charset="-122"/>
              </a:rPr>
              <a:t>优化模型。</a:t>
            </a:r>
          </a:p>
          <a:p>
            <a:pPr marL="342900" indent="-342900">
              <a:buFontTx/>
              <a:buAutoNum type="arabicPeriod"/>
            </a:pPr>
            <a:r>
              <a:rPr lang="zh-CN" altLang="en-US" sz="1600" smtClean="0">
                <a:latin typeface="微软雅黑" panose="020B0503020204020204" charset="-122"/>
                <a:ea typeface="微软雅黑" panose="020B0503020204020204" charset="-122"/>
              </a:rPr>
              <a:t>使用已训练好的模型。</a:t>
            </a:r>
          </a:p>
          <a:p>
            <a:pPr marL="342900" indent="-342900">
              <a:buFontTx/>
              <a:buAutoNum type="arabicPeriod"/>
            </a:pPr>
            <a:r>
              <a:rPr lang="en-US" altLang="zh-CN" sz="1600" smtClean="0">
                <a:latin typeface="微软雅黑" panose="020B0503020204020204" charset="-122"/>
                <a:ea typeface="微软雅黑" panose="020B0503020204020204" charset="-122"/>
              </a:rPr>
              <a:t>Interception V3</a:t>
            </a:r>
            <a:r>
              <a:rPr lang="zh-CN" altLang="en-US" sz="1600" smtClean="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pic>
        <p:nvPicPr>
          <p:cNvPr id="25604" name="Picture 4" descr="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2133600"/>
            <a:ext cx="5962650" cy="2933700"/>
          </a:xfrm>
          <a:prstGeom prst="rect">
            <a:avLst/>
          </a:prstGeom>
          <a:noFill/>
        </p:spPr>
      </p:pic>
      <p:sp>
        <p:nvSpPr>
          <p:cNvPr id="25605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5606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5607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2400" y="15240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项目变更</a:t>
            </a:r>
          </a:p>
        </p:txBody>
      </p:sp>
      <p:sp>
        <p:nvSpPr>
          <p:cNvPr id="26627" name="Rectangle 3"/>
          <p:cNvSpPr>
            <a:spLocks noGrp="1"/>
          </p:cNvSpPr>
          <p:nvPr>
            <p:ph type="body" idx="4294967295"/>
          </p:nvPr>
        </p:nvSpPr>
        <p:spPr bwMode="auto">
          <a:xfrm>
            <a:off x="204788" y="911225"/>
            <a:ext cx="6883400" cy="55308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indent="0">
              <a:buFontTx/>
              <a:buNone/>
            </a:pPr>
            <a:r>
              <a:rPr lang="en-US" altLang="zh-CN" sz="1600" smtClean="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600" smtClean="0">
                <a:latin typeface="微软雅黑" panose="020B0503020204020204" charset="-122"/>
                <a:ea typeface="微软雅黑" panose="020B0503020204020204" charset="-122"/>
              </a:rPr>
              <a:t>谷歌眼镜价格昂贵。</a:t>
            </a:r>
          </a:p>
          <a:p>
            <a:pPr marL="342900" indent="-342900"/>
            <a:r>
              <a:rPr lang="en-US" altLang="zh-CN" sz="1600" smtClean="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600" smtClean="0">
                <a:latin typeface="微软雅黑" panose="020B0503020204020204" charset="-122"/>
                <a:ea typeface="微软雅黑" panose="020B0503020204020204" charset="-122"/>
              </a:rPr>
              <a:t>智能手机上的</a:t>
            </a:r>
            <a:r>
              <a:rPr lang="en-US" altLang="zh-CN" sz="1600" smtClean="0">
                <a:latin typeface="微软雅黑" panose="020B0503020204020204" charset="-122"/>
                <a:ea typeface="微软雅黑" panose="020B0503020204020204" charset="-122"/>
              </a:rPr>
              <a:t>APP</a:t>
            </a:r>
            <a:r>
              <a:rPr lang="zh-CN" altLang="en-US" sz="1600" smtClean="0">
                <a:latin typeface="微软雅黑" panose="020B0503020204020204" charset="-122"/>
                <a:ea typeface="微软雅黑" panose="020B0503020204020204" charset="-122"/>
              </a:rPr>
              <a:t>也可以满足我们的需求。</a:t>
            </a:r>
          </a:p>
        </p:txBody>
      </p:sp>
      <p:pic>
        <p:nvPicPr>
          <p:cNvPr id="26628" name="Picture 4" descr="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2514600"/>
            <a:ext cx="1371600" cy="990600"/>
          </a:xfrm>
          <a:prstGeom prst="rect">
            <a:avLst/>
          </a:prstGeom>
          <a:noFill/>
        </p:spPr>
      </p:pic>
      <p:pic>
        <p:nvPicPr>
          <p:cNvPr id="26629" name="Picture 5" descr="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2800" y="1905000"/>
            <a:ext cx="3251200" cy="2600325"/>
          </a:xfrm>
          <a:prstGeom prst="rect">
            <a:avLst/>
          </a:prstGeom>
          <a:noFill/>
        </p:spPr>
      </p:pic>
      <p:cxnSp>
        <p:nvCxnSpPr>
          <p:cNvPr id="26632" name="AutoShape 8"/>
          <p:cNvCxnSpPr>
            <a:cxnSpLocks noChangeShapeType="1"/>
            <a:stCxn id="0" idx="0"/>
            <a:endCxn id="0" idx="0"/>
          </p:cNvCxnSpPr>
          <p:nvPr/>
        </p:nvCxnSpPr>
        <p:spPr bwMode="auto">
          <a:xfrm rot="16200000">
            <a:off x="2946400" y="482600"/>
            <a:ext cx="609600" cy="3454400"/>
          </a:xfrm>
          <a:prstGeom prst="bentConnector3">
            <a:avLst>
              <a:gd name="adj1" fmla="val 137500"/>
            </a:avLst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  <a:effectLst/>
        </p:spPr>
      </p:cxnSp>
      <p:cxnSp>
        <p:nvCxnSpPr>
          <p:cNvPr id="26633" name="AutoShape 9"/>
          <p:cNvCxnSpPr>
            <a:cxnSpLocks noChangeShapeType="1"/>
            <a:stCxn id="0" idx="2"/>
            <a:endCxn id="0" idx="2"/>
          </p:cNvCxnSpPr>
          <p:nvPr/>
        </p:nvCxnSpPr>
        <p:spPr bwMode="auto">
          <a:xfrm rot="16200000" flipV="1">
            <a:off x="2751137" y="2278063"/>
            <a:ext cx="1000125" cy="3454400"/>
          </a:xfrm>
          <a:prstGeom prst="bentConnector3">
            <a:avLst>
              <a:gd name="adj1" fmla="val -22856"/>
            </a:avLst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  <a:effectLst/>
        </p:spPr>
      </p:cxnSp>
      <p:sp>
        <p:nvSpPr>
          <p:cNvPr id="26634" name="Oval 10"/>
          <p:cNvSpPr>
            <a:spLocks noChangeArrowheads="1"/>
          </p:cNvSpPr>
          <p:nvPr/>
        </p:nvSpPr>
        <p:spPr bwMode="auto">
          <a:xfrm>
            <a:off x="2743200" y="1828800"/>
            <a:ext cx="914400" cy="457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 algn="ctr"/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图像</a:t>
            </a:r>
          </a:p>
        </p:txBody>
      </p:sp>
      <p:sp>
        <p:nvSpPr>
          <p:cNvPr id="26635" name="Oval 11"/>
          <p:cNvSpPr>
            <a:spLocks noChangeArrowheads="1"/>
          </p:cNvSpPr>
          <p:nvPr/>
        </p:nvSpPr>
        <p:spPr bwMode="auto">
          <a:xfrm>
            <a:off x="2743200" y="4103370"/>
            <a:ext cx="838200" cy="533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 algn="ctr"/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信息</a:t>
            </a:r>
          </a:p>
        </p:txBody>
      </p:sp>
      <p:sp>
        <p:nvSpPr>
          <p:cNvPr id="26636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6637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6638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7163" y="12065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下一步计划</a:t>
            </a:r>
          </a:p>
        </p:txBody>
      </p:sp>
      <p:sp>
        <p:nvSpPr>
          <p:cNvPr id="29699" name="Rectangle 3"/>
          <p:cNvSpPr>
            <a:spLocks noGrp="1"/>
          </p:cNvSpPr>
          <p:nvPr>
            <p:ph type="body" idx="4294967295"/>
          </p:nvPr>
        </p:nvSpPr>
        <p:spPr bwMode="auto">
          <a:xfrm>
            <a:off x="228600" y="1066800"/>
            <a:ext cx="6883400" cy="358330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indent="0">
              <a:buFontTx/>
              <a:buNone/>
            </a:pP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</a:rPr>
              <a:t>1.编写实现手机端和服务器端进行交互的代码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  <a:p>
            <a:pPr marL="0" indent="0">
              <a:buFontTx/>
              <a:buNone/>
            </a:pP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选用不同的网络结构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400" dirty="0" smtClean="0"/>
          </a:p>
          <a:p>
            <a:pPr marL="0" indent="0">
              <a:buFontTx/>
              <a:buNone/>
            </a:pPr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</a:rPr>
              <a:t>减少数据传输用时。</a:t>
            </a:r>
          </a:p>
          <a:p>
            <a:pPr marL="0" indent="0">
              <a:buFontTx/>
              <a:buNone/>
            </a:pP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buFontTx/>
              <a:buNone/>
            </a:pP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</a:rPr>
              <a:t>实现图片自动描述。</a:t>
            </a:r>
          </a:p>
          <a:p>
            <a:pPr marL="0" indent="0">
              <a:buFontTx/>
              <a:buNone/>
            </a:pPr>
            <a:endParaRPr lang="zh-CN" altLang="en-US" sz="18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buFontTx/>
              <a:buNone/>
            </a:pPr>
            <a:r>
              <a:rPr lang="en-US" altLang="zh-CN" sz="1800" dirty="0" smtClean="0"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altLang="en-US" sz="1800" dirty="0" smtClean="0">
                <a:latin typeface="微软雅黑" panose="020B0503020204020204" charset="-122"/>
                <a:ea typeface="微软雅黑" panose="020B0503020204020204" charset="-122"/>
              </a:rPr>
              <a:t>整体环境搭建。</a:t>
            </a:r>
          </a:p>
          <a:p>
            <a:pPr marL="342900" indent="-342900">
              <a:buFontTx/>
              <a:buAutoNum type="arabicPeriod"/>
            </a:pPr>
            <a:endParaRPr lang="en-US" altLang="zh-CN" sz="2400" dirty="0" smtClean="0"/>
          </a:p>
        </p:txBody>
      </p:sp>
      <p:sp>
        <p:nvSpPr>
          <p:cNvPr id="29700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9701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9702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7163" y="12065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时间进程安排</a:t>
            </a:r>
          </a:p>
        </p:txBody>
      </p:sp>
      <p:sp>
        <p:nvSpPr>
          <p:cNvPr id="30723" name="Rectangle 3"/>
          <p:cNvSpPr>
            <a:spLocks noGrp="1"/>
          </p:cNvSpPr>
          <p:nvPr>
            <p:ph type="body" idx="4294967295"/>
          </p:nvPr>
        </p:nvSpPr>
        <p:spPr bwMode="auto">
          <a:xfrm>
            <a:off x="204788" y="911225"/>
            <a:ext cx="6883400" cy="361759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r>
              <a:rPr lang="en-US" altLang="zh-CN" sz="2000" smtClean="0">
                <a:latin typeface="微软雅黑" panose="020B0503020204020204" charset="-122"/>
                <a:ea typeface="微软雅黑" panose="020B0503020204020204" charset="-122"/>
              </a:rPr>
              <a:t>6-7</a:t>
            </a: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</a:rPr>
              <a:t>月</a:t>
            </a:r>
          </a:p>
          <a:p>
            <a:r>
              <a:rPr lang="en-US" altLang="zh-CN" sz="2400" smtClean="0"/>
              <a:t>	</a:t>
            </a: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</a:rPr>
              <a:t>完成并调试代码。</a:t>
            </a:r>
            <a:r>
              <a:rPr lang="en-US" altLang="zh-CN" sz="2000" smtClean="0">
                <a:latin typeface="微软雅黑" panose="020B0503020204020204" charset="-122"/>
                <a:ea typeface="微软雅黑" panose="020B0503020204020204" charset="-122"/>
              </a:rPr>
              <a:t>	</a:t>
            </a:r>
          </a:p>
          <a:p>
            <a:r>
              <a:rPr lang="en-US" altLang="zh-CN" sz="2000" smtClean="0"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</a:rPr>
              <a:t>利用不同网络。</a:t>
            </a:r>
          </a:p>
          <a:p>
            <a:r>
              <a:rPr lang="en-US" altLang="zh-CN" sz="2000" smtClean="0"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2400" smtClean="0"/>
              <a:t>:</a:t>
            </a:r>
          </a:p>
          <a:p>
            <a:r>
              <a:rPr lang="en-US" altLang="zh-CN" sz="2400" smtClean="0"/>
              <a:t>	</a:t>
            </a: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</a:rPr>
              <a:t>提高描述精确度。</a:t>
            </a:r>
          </a:p>
          <a:p>
            <a:r>
              <a:rPr lang="en-US" altLang="zh-CN" sz="2000" smtClean="0"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</a:rPr>
              <a:t>解决还存在的问题。</a:t>
            </a:r>
          </a:p>
          <a:p>
            <a:endParaRPr lang="zh-CN" altLang="en-US" sz="2000" smtClean="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smtClean="0"/>
              <a:t>9-10</a:t>
            </a:r>
            <a:r>
              <a:rPr lang="zh-CN" altLang="en-US" sz="2400" smtClean="0"/>
              <a:t>月</a:t>
            </a:r>
          </a:p>
          <a:p>
            <a:r>
              <a:rPr lang="en-US" altLang="zh-CN" sz="2400" smtClean="0"/>
              <a:t>	</a:t>
            </a: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</a:rPr>
              <a:t>完善整个项目。</a:t>
            </a:r>
          </a:p>
        </p:txBody>
      </p:sp>
      <p:sp>
        <p:nvSpPr>
          <p:cNvPr id="30724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30725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30726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object 3"/>
          <p:cNvSpPr>
            <a:spLocks noChangeArrowheads="1"/>
          </p:cNvSpPr>
          <p:nvPr/>
        </p:nvSpPr>
        <p:spPr bwMode="auto">
          <a:xfrm>
            <a:off x="447675" y="1236663"/>
            <a:ext cx="100013" cy="1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363" name="object 4"/>
          <p:cNvSpPr>
            <a:spLocks noChangeArrowheads="1"/>
          </p:cNvSpPr>
          <p:nvPr/>
        </p:nvSpPr>
        <p:spPr bwMode="auto">
          <a:xfrm>
            <a:off x="447675" y="1844675"/>
            <a:ext cx="100013" cy="100013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364" name="object 5"/>
          <p:cNvSpPr>
            <a:spLocks noChangeArrowheads="1"/>
          </p:cNvSpPr>
          <p:nvPr/>
        </p:nvSpPr>
        <p:spPr bwMode="auto">
          <a:xfrm>
            <a:off x="447675" y="2724150"/>
            <a:ext cx="100013" cy="100013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365" name="object 6"/>
          <p:cNvSpPr txBox="1">
            <a:spLocks noChangeArrowheads="1"/>
          </p:cNvSpPr>
          <p:nvPr/>
        </p:nvSpPr>
        <p:spPr bwMode="auto">
          <a:xfrm>
            <a:off x="533400" y="1447800"/>
            <a:ext cx="6492875" cy="31356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marL="106680">
              <a:lnSpc>
                <a:spcPct val="106000"/>
              </a:lnSpc>
            </a:pPr>
            <a:r>
              <a:rPr lang="en-US" altLang="zh-CN" sz="1700">
                <a:solidFill>
                  <a:schemeClr val="tx1"/>
                </a:solidFill>
                <a:latin typeface="Palatino Linotype" panose="02040502050505030304" pitchFamily="18" charset="0"/>
              </a:rPr>
              <a:t>	  </a:t>
            </a:r>
          </a:p>
          <a:p>
            <a:pPr marL="106680">
              <a:lnSpc>
                <a:spcPct val="106000"/>
              </a:lnSpc>
            </a:pPr>
            <a:r>
              <a:rPr lang="en-US" altLang="zh-CN" sz="1700">
                <a:solidFill>
                  <a:schemeClr val="tx1"/>
                </a:solidFill>
                <a:latin typeface="Palatino Linotype" panose="02040502050505030304" pitchFamily="18" charset="0"/>
              </a:rPr>
              <a:t>                     </a:t>
            </a:r>
          </a:p>
          <a:p>
            <a:pPr marL="106680">
              <a:lnSpc>
                <a:spcPct val="106000"/>
              </a:lnSpc>
            </a:pPr>
            <a:r>
              <a:rPr lang="en-US" altLang="zh-CN" sz="1700">
                <a:solidFill>
                  <a:schemeClr val="tx1"/>
                </a:solidFill>
                <a:latin typeface="Palatino Linotype" panose="02040502050505030304" pitchFamily="18" charset="0"/>
              </a:rPr>
              <a:t>     </a:t>
            </a:r>
            <a:r>
              <a:rPr lang="en-US" altLang="zh-CN" sz="17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</a:t>
            </a:r>
            <a:r>
              <a:rPr lang="zh-CN" altLang="en-US" sz="73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谢谢老师！</a:t>
            </a:r>
          </a:p>
          <a:p>
            <a:pPr marL="106680">
              <a:lnSpc>
                <a:spcPct val="106000"/>
              </a:lnSpc>
            </a:pPr>
            <a:endParaRPr lang="en-US" altLang="zh-CN" sz="290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pPr marL="106680">
              <a:lnSpc>
                <a:spcPct val="106000"/>
              </a:lnSpc>
            </a:pPr>
            <a:endParaRPr lang="en-US" altLang="zh-CN" sz="290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pPr marL="106680">
              <a:lnSpc>
                <a:spcPct val="106000"/>
              </a:lnSpc>
            </a:pPr>
            <a:r>
              <a:rPr lang="en-US" altLang="zh-CN" sz="2900">
                <a:solidFill>
                  <a:schemeClr val="tx1"/>
                </a:solidFill>
                <a:latin typeface="Palatino Linotype" panose="02040502050505030304" pitchFamily="18" charset="0"/>
              </a:rPr>
              <a:t>                  </a:t>
            </a:r>
          </a:p>
        </p:txBody>
      </p:sp>
      <p:sp>
        <p:nvSpPr>
          <p:cNvPr id="15366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5367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5368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>
            <a:spLocks noGrp="1"/>
          </p:cNvSpPr>
          <p:nvPr>
            <p:ph type="dt" sz="quarter" idx="11"/>
          </p:nvPr>
        </p:nvSpPr>
        <p:spPr/>
        <p:txBody>
          <a:bodyPr rtlCol="0"/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/>
            <a:r>
              <a:rPr lang="en-US" altLang="zh-CN"/>
              <a:t> </a:t>
            </a: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7163" y="120650"/>
            <a:ext cx="7000875" cy="367030"/>
          </a:xfrm>
        </p:spPr>
        <p:txBody>
          <a:bodyPr vert="horz" rtlCol="0"/>
          <a:lstStyle/>
          <a:p>
            <a:pPr marL="127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spc="-25" dirty="0" smtClean="0"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spc="-25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4" name="object 3"/>
          <p:cNvSpPr>
            <a:spLocks noChangeArrowheads="1"/>
          </p:cNvSpPr>
          <p:nvPr/>
        </p:nvSpPr>
        <p:spPr bwMode="auto">
          <a:xfrm>
            <a:off x="142875" y="1444625"/>
            <a:ext cx="246063" cy="24765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9550" y="1462088"/>
            <a:ext cx="111125" cy="211137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/>
            <a:r>
              <a:rPr lang="en-US" altLang="zh-CN" sz="1200">
                <a:solidFill>
                  <a:srgbClr val="EAEAF7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1</a:t>
            </a:r>
            <a:endParaRPr lang="en-US" altLang="zh-CN" sz="12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8196" name="object 5"/>
          <p:cNvSpPr>
            <a:spLocks noChangeArrowheads="1"/>
          </p:cNvSpPr>
          <p:nvPr/>
        </p:nvSpPr>
        <p:spPr bwMode="auto">
          <a:xfrm>
            <a:off x="496888" y="1798638"/>
            <a:ext cx="100012" cy="10001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0675" y="731520"/>
            <a:ext cx="2238375" cy="79311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700" spc="-5" dirty="0">
                <a:solidFill>
                  <a:srgbClr val="3333B2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项目进展</a:t>
            </a:r>
            <a:endParaRPr sz="17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Palatino Linotype" panose="02040502050505030304"/>
            </a:endParaRPr>
          </a:p>
          <a:p>
            <a:pPr marL="225425" fontAlgn="auto">
              <a:spcBef>
                <a:spcPts val="11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数据集制作</a:t>
            </a:r>
          </a:p>
          <a:p>
            <a:pPr marL="225425" fontAlgn="auto">
              <a:spcBef>
                <a:spcPts val="11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模型继承</a:t>
            </a:r>
          </a:p>
        </p:txBody>
      </p:sp>
      <p:sp>
        <p:nvSpPr>
          <p:cNvPr id="8198" name="object 7"/>
          <p:cNvSpPr>
            <a:spLocks noChangeArrowheads="1"/>
          </p:cNvSpPr>
          <p:nvPr/>
        </p:nvSpPr>
        <p:spPr bwMode="auto">
          <a:xfrm>
            <a:off x="142875" y="2419350"/>
            <a:ext cx="246063" cy="246063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09550" y="2435225"/>
            <a:ext cx="111125" cy="21272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/>
            <a:r>
              <a:rPr lang="en-US" altLang="zh-CN" sz="1200">
                <a:solidFill>
                  <a:srgbClr val="EAEAF7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2</a:t>
            </a:r>
            <a:endParaRPr lang="en-US" altLang="zh-CN" sz="12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8200" name="object 9"/>
          <p:cNvSpPr>
            <a:spLocks noChangeArrowheads="1"/>
          </p:cNvSpPr>
          <p:nvPr/>
        </p:nvSpPr>
        <p:spPr bwMode="auto">
          <a:xfrm>
            <a:off x="496888" y="2771775"/>
            <a:ext cx="100012" cy="100013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01" name="object 10"/>
          <p:cNvSpPr>
            <a:spLocks noChangeArrowheads="1"/>
          </p:cNvSpPr>
          <p:nvPr/>
        </p:nvSpPr>
        <p:spPr bwMode="auto">
          <a:xfrm>
            <a:off x="496888" y="3044825"/>
            <a:ext cx="100012" cy="100013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02" name="object 11"/>
          <p:cNvSpPr>
            <a:spLocks noChangeArrowheads="1"/>
          </p:cNvSpPr>
          <p:nvPr/>
        </p:nvSpPr>
        <p:spPr bwMode="auto">
          <a:xfrm>
            <a:off x="496888" y="3317875"/>
            <a:ext cx="100012" cy="10160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16230" y="1691958"/>
            <a:ext cx="4260850" cy="10661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225425" indent="-212725">
              <a:lnSpc>
                <a:spcPct val="105000"/>
              </a:lnSpc>
            </a:pPr>
            <a:r>
              <a:rPr lang="zh-CN" altLang="en-US" sz="1700">
                <a:solidFill>
                  <a:srgbClr val="3333B2"/>
                </a:solidFill>
                <a:latin typeface="微软雅黑" panose="020B0503020204020204" charset="-122"/>
                <a:ea typeface="微软雅黑" panose="020B0503020204020204" charset="-122"/>
              </a:rPr>
              <a:t>研究方法</a:t>
            </a:r>
            <a:endParaRPr lang="en-US" altLang="zh-CN" sz="1700">
              <a:solidFill>
                <a:srgbClr val="3333B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5425" indent="-212725">
              <a:lnSpc>
                <a:spcPct val="105000"/>
              </a:lnSpc>
            </a:pPr>
            <a:r>
              <a:rPr lang="en-US" sz="1700">
                <a:solidFill>
                  <a:srgbClr val="3333B2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sz="1600">
                <a:solidFill>
                  <a:srgbClr val="3333B2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LSTM</a:t>
            </a:r>
          </a:p>
          <a:p>
            <a:pPr marL="225425" indent="-212725">
              <a:lnSpc>
                <a:spcPct val="105000"/>
              </a:lnSpc>
            </a:pPr>
            <a:r>
              <a:rPr 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 </a:t>
            </a:r>
            <a:r>
              <a:rPr lang="en-US" altLang="zh-CN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APP</a:t>
            </a:r>
            <a:r>
              <a: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编写</a:t>
            </a:r>
          </a:p>
          <a:p>
            <a:pPr marL="225425" indent="-212725">
              <a:lnSpc>
                <a:spcPct val="106000"/>
              </a:lnSpc>
            </a:pPr>
            <a:r>
              <a:rPr 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Inception V3</a:t>
            </a:r>
          </a:p>
        </p:txBody>
      </p:sp>
      <p:sp>
        <p:nvSpPr>
          <p:cNvPr id="8204" name="object 13"/>
          <p:cNvSpPr>
            <a:spLocks noChangeArrowheads="1"/>
          </p:cNvSpPr>
          <p:nvPr/>
        </p:nvSpPr>
        <p:spPr bwMode="auto">
          <a:xfrm>
            <a:off x="142875" y="3938588"/>
            <a:ext cx="246063" cy="24765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09550" y="3956050"/>
            <a:ext cx="111125" cy="211138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/>
            <a:r>
              <a:rPr lang="en-US" altLang="zh-CN" sz="1200">
                <a:solidFill>
                  <a:srgbClr val="EAEAF7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3</a:t>
            </a:r>
            <a:endParaRPr lang="en-US" altLang="zh-CN" sz="12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09550" y="2871788"/>
            <a:ext cx="2971800" cy="129857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700" spc="-10" dirty="0">
                <a:solidFill>
                  <a:srgbClr val="3333B2"/>
                </a:solidFill>
                <a:latin typeface="Palatino Linotype" panose="02040502050505030304"/>
                <a:ea typeface="+mn-ea"/>
                <a:cs typeface="Palatino Linotype" panose="02040502050505030304"/>
              </a:rPr>
              <a:t>  </a:t>
            </a:r>
            <a:r>
              <a:rPr lang="zh-CN" altLang="en-US" sz="1700" spc="-10" dirty="0">
                <a:solidFill>
                  <a:srgbClr val="3333B2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主要问题</a:t>
            </a:r>
            <a:endParaRPr lang="en-US" altLang="zh-CN" sz="1700" spc="-10" dirty="0">
              <a:solidFill>
                <a:srgbClr val="3333B2"/>
              </a:solidFill>
              <a:latin typeface="微软雅黑" panose="020B0503020204020204" charset="-122"/>
              <a:ea typeface="微软雅黑" panose="020B0503020204020204" charset="-122"/>
              <a:cs typeface="Palatino Linotype" panose="02040502050505030304"/>
            </a:endParaRPr>
          </a:p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      </a:t>
            </a:r>
            <a:r>
              <a:rPr lang="en-US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 </a:t>
            </a:r>
            <a:r>
              <a:rPr lang="en-US" sz="1600" spc="-10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npy</a:t>
            </a:r>
            <a:r>
              <a:rPr lang="zh-CN" altLang="en-US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文件的制作</a:t>
            </a:r>
            <a:endParaRPr lang="en-US" altLang="zh-CN" sz="1600" spc="-1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Palatino Linotype" panose="02040502050505030304"/>
            </a:endParaRPr>
          </a:p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       </a:t>
            </a:r>
            <a:r>
              <a:rPr lang="zh-CN" altLang="en-US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数据集规模小</a:t>
            </a:r>
            <a:r>
              <a:rPr lang="en-US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       </a:t>
            </a:r>
          </a:p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       </a:t>
            </a:r>
            <a:r>
              <a:rPr lang="zh-CN" altLang="en-US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图片自动描述</a:t>
            </a:r>
          </a:p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700" spc="55" dirty="0">
                <a:solidFill>
                  <a:srgbClr val="3333B2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     </a:t>
            </a:r>
            <a:r>
              <a:rPr lang="zh-CN" altLang="en-US" sz="1700" spc="55" dirty="0">
                <a:solidFill>
                  <a:srgbClr val="3333B2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  </a:t>
            </a:r>
            <a:endParaRPr sz="17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Palatino Linotype" panose="02040502050505030304"/>
            </a:endParaRPr>
          </a:p>
        </p:txBody>
      </p:sp>
      <p:sp>
        <p:nvSpPr>
          <p:cNvPr id="8207" name="object 15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8208" name="object 16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8209" name="object 17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6" name="object 18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27" name="object 19"/>
          <p:cNvSpPr>
            <a:spLocks noGrp="1"/>
          </p:cNvSpPr>
          <p:nvPr>
            <p:ph type="dt" sz="quarter" idx="11"/>
          </p:nvPr>
        </p:nvSpPr>
        <p:spPr/>
        <p:txBody>
          <a:bodyPr rtlCol="0"/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28" name="object 20"/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29" name="object 21"/>
          <p:cNvSpPr>
            <a:spLocks noGrp="1"/>
          </p:cNvSpPr>
          <p:nvPr>
            <p:ph type="sldNum" sz="quarter" idx="12"/>
          </p:nvPr>
        </p:nvSpPr>
        <p:spPr>
          <a:xfrm>
            <a:off x="6865938" y="5332413"/>
            <a:ext cx="360362" cy="128587"/>
          </a:xfrm>
        </p:spPr>
        <p:txBody>
          <a:bodyPr/>
          <a:lstStyle/>
          <a:p>
            <a:pPr marL="25400"/>
            <a:r>
              <a:rPr lang="en-US" altLang="zh-CN"/>
              <a:t> </a:t>
            </a:r>
            <a:endParaRPr lang="zh-CN" altLang="en-US"/>
          </a:p>
        </p:txBody>
      </p:sp>
      <p:sp>
        <p:nvSpPr>
          <p:cNvPr id="30" name="object 15"/>
          <p:cNvSpPr txBox="1"/>
          <p:nvPr/>
        </p:nvSpPr>
        <p:spPr>
          <a:xfrm>
            <a:off x="315913" y="4114800"/>
            <a:ext cx="1970087" cy="128333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700" spc="-10" dirty="0">
                <a:solidFill>
                  <a:srgbClr val="3333B2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项目变更及安排</a:t>
            </a:r>
            <a:endParaRPr lang="en-US" altLang="zh-CN" sz="1700" spc="-10" dirty="0">
              <a:solidFill>
                <a:srgbClr val="3333B2"/>
              </a:solidFill>
              <a:latin typeface="微软雅黑" panose="020B0503020204020204" charset="-122"/>
              <a:ea typeface="微软雅黑" panose="020B0503020204020204" charset="-122"/>
              <a:cs typeface="Palatino Linotype" panose="02040502050505030304"/>
            </a:endParaRPr>
          </a:p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700" spc="-10" dirty="0">
                <a:solidFill>
                  <a:srgbClr val="3333B2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      </a:t>
            </a:r>
            <a:r>
              <a:rPr lang="zh-CN" altLang="en-US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项目变更说明</a:t>
            </a:r>
            <a:endParaRPr lang="en-US" altLang="zh-CN" sz="1600" spc="-1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Palatino Linotype" panose="02040502050505030304"/>
            </a:endParaRPr>
          </a:p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       </a:t>
            </a:r>
            <a:r>
              <a:rPr lang="zh-CN" altLang="en-US" sz="1600" spc="-1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后期安排</a:t>
            </a:r>
            <a:endParaRPr lang="en-US" altLang="zh-CN" sz="1600" spc="-1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Palatino Linotype" panose="02040502050505030304"/>
            </a:endParaRPr>
          </a:p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spc="-10" dirty="0">
                <a:solidFill>
                  <a:srgbClr val="3333B2"/>
                </a:solidFill>
                <a:latin typeface="Palatino Linotype" panose="02040502050505030304" pitchFamily="18" charset="0"/>
                <a:ea typeface="+mn-ea"/>
                <a:cs typeface="Palatino Linotype" panose="02040502050505030304"/>
              </a:rPr>
              <a:t>       </a:t>
            </a:r>
            <a:endParaRPr lang="en-US" altLang="zh-CN" sz="1700" spc="-10" dirty="0">
              <a:solidFill>
                <a:srgbClr val="3333B2"/>
              </a:solidFill>
              <a:latin typeface="Palatino Linotype" panose="02040502050505030304"/>
              <a:ea typeface="+mn-ea"/>
              <a:cs typeface="Palatino Linotype" panose="02040502050505030304"/>
            </a:endParaRPr>
          </a:p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700" spc="-10" dirty="0">
                <a:solidFill>
                  <a:srgbClr val="3333B2"/>
                </a:solidFill>
                <a:latin typeface="Palatino Linotype" panose="02040502050505030304"/>
                <a:ea typeface="+mn-ea"/>
                <a:cs typeface="Palatino Linotype" panose="02040502050505030304"/>
              </a:rPr>
              <a:t>      </a:t>
            </a:r>
            <a:endParaRPr sz="1700" dirty="0">
              <a:solidFill>
                <a:schemeClr val="tx1"/>
              </a:solidFill>
              <a:latin typeface="Palatino Linotype" panose="02040502050505030304"/>
              <a:ea typeface="+mn-ea"/>
              <a:cs typeface="Palatino Linotype" panose="02040502050505030304"/>
            </a:endParaRP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5583" y="98425"/>
            <a:ext cx="7000875" cy="367030"/>
          </a:xfrm>
        </p:spPr>
        <p:txBody>
          <a:bodyPr vert="horz" rtlCol="0"/>
          <a:lstStyle/>
          <a:p>
            <a:pPr marL="127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pc="-45" dirty="0" smtClean="0">
                <a:latin typeface="微软雅黑" panose="020B0503020204020204" charset="-122"/>
                <a:ea typeface="微软雅黑" panose="020B0503020204020204" charset="-122"/>
              </a:rPr>
              <a:t>项目进展</a:t>
            </a:r>
            <a:endParaRPr spc="-45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218" name="object 3"/>
          <p:cNvSpPr>
            <a:spLocks noChangeArrowheads="1"/>
          </p:cNvSpPr>
          <p:nvPr/>
        </p:nvSpPr>
        <p:spPr bwMode="auto">
          <a:xfrm>
            <a:off x="447675" y="1884363"/>
            <a:ext cx="100013" cy="100012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219" name="object 4"/>
          <p:cNvSpPr>
            <a:spLocks noChangeArrowheads="1"/>
          </p:cNvSpPr>
          <p:nvPr/>
        </p:nvSpPr>
        <p:spPr bwMode="auto">
          <a:xfrm>
            <a:off x="447675" y="2217738"/>
            <a:ext cx="100013" cy="100012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220" name="object 5"/>
          <p:cNvSpPr>
            <a:spLocks noChangeArrowheads="1"/>
          </p:cNvSpPr>
          <p:nvPr/>
        </p:nvSpPr>
        <p:spPr bwMode="auto">
          <a:xfrm>
            <a:off x="447675" y="2551113"/>
            <a:ext cx="100013" cy="100012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9525">
            <a:noFill/>
            <a:miter lim="800000"/>
          </a:ln>
        </p:spPr>
        <p:txBody>
          <a:bodyPr lIns="0" tIns="0" rIns="0" bIns="0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xfrm>
            <a:off x="215900" y="942975"/>
            <a:ext cx="6883400" cy="1440815"/>
          </a:xfrm>
        </p:spPr>
        <p:txBody>
          <a:bodyPr tIns="787408"/>
          <a:lstStyle/>
          <a:p>
            <a:pPr marL="452755" eaLnBrk="1" hangingPunct="1">
              <a:lnSpc>
                <a:spcPct val="129000"/>
              </a:lnSpc>
              <a:spcBef>
                <a:spcPct val="0"/>
              </a:spcBef>
            </a:pPr>
            <a:r>
              <a:rPr lang="en-US" altLang="zh-CN" smtClean="0">
                <a:latin typeface="Palatino Linotype" panose="02040502050505030304" pitchFamily="18" charset="0"/>
              </a:rPr>
              <a:t>Tensorflow </a:t>
            </a:r>
          </a:p>
          <a:p>
            <a:pPr marL="452755" eaLnBrk="1" hangingPunct="1">
              <a:spcBef>
                <a:spcPts val="115"/>
              </a:spcBef>
            </a:pPr>
            <a:r>
              <a:rPr lang="en-US" altLang="zh-CN" smtClean="0">
                <a:latin typeface="PMingLiU" panose="02020500000000000000" pitchFamily="18" charset="-120"/>
                <a:ea typeface="PMingLiU" panose="02020500000000000000" pitchFamily="18" charset="-120"/>
                <a:hlinkClick r:id="rId3"/>
              </a:rPr>
              <a:t>https://github.com/tensorflow/models/tree/master/im2txt</a:t>
            </a:r>
          </a:p>
        </p:txBody>
      </p:sp>
      <p:sp>
        <p:nvSpPr>
          <p:cNvPr id="9222" name="object 15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9223" name="object 16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9224" name="object 17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7" name="object 18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8" name="object 19"/>
          <p:cNvSpPr>
            <a:spLocks noGrp="1"/>
          </p:cNvSpPr>
          <p:nvPr>
            <p:ph type="dt" sz="quarter" idx="11"/>
          </p:nvPr>
        </p:nvSpPr>
        <p:spPr/>
        <p:txBody>
          <a:bodyPr rtlCol="0"/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9" name="object 20"/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marL="127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20" name="object 21"/>
          <p:cNvSpPr>
            <a:spLocks noGrp="1"/>
          </p:cNvSpPr>
          <p:nvPr>
            <p:ph type="sldNum" sz="quarter" idx="12"/>
          </p:nvPr>
        </p:nvSpPr>
        <p:spPr>
          <a:xfrm>
            <a:off x="6865938" y="5332413"/>
            <a:ext cx="360362" cy="128587"/>
          </a:xfrm>
        </p:spPr>
        <p:txBody>
          <a:bodyPr/>
          <a:lstStyle/>
          <a:p>
            <a:pPr marL="25400"/>
            <a:r>
              <a:rPr lang="en-US" altLang="zh-CN"/>
              <a:t> </a:t>
            </a:r>
            <a:endParaRPr lang="zh-CN" altLang="en-US"/>
          </a:p>
        </p:txBody>
      </p:sp>
      <p:sp>
        <p:nvSpPr>
          <p:cNvPr id="9229" name="TextBox 21"/>
          <p:cNvSpPr txBox="1">
            <a:spLocks noChangeArrowheads="1"/>
          </p:cNvSpPr>
          <p:nvPr/>
        </p:nvSpPr>
        <p:spPr bwMode="auto">
          <a:xfrm>
            <a:off x="648335" y="2920365"/>
            <a:ext cx="6019800" cy="6591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Tensorflow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代码学习</a:t>
            </a:r>
            <a:endParaRPr lang="en-US" altLang="zh-CN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tensorflow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编写自己的代码</a:t>
            </a: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7163" y="120650"/>
            <a:ext cx="7000875" cy="367030"/>
          </a:xfrm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数据集制作</a:t>
            </a:r>
          </a:p>
        </p:txBody>
      </p:sp>
      <p:sp>
        <p:nvSpPr>
          <p:cNvPr id="10242" name="文本占位符 2"/>
          <p:cNvSpPr>
            <a:spLocks noGrp="1"/>
          </p:cNvSpPr>
          <p:nvPr>
            <p:ph type="body" idx="1"/>
          </p:nvPr>
        </p:nvSpPr>
        <p:spPr>
          <a:xfrm>
            <a:off x="204788" y="911225"/>
            <a:ext cx="6883400" cy="902970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zh-CN" altLang="en-US" sz="1800" smtClean="0">
                <a:latin typeface="微软雅黑" panose="020B0503020204020204" charset="-122"/>
                <a:ea typeface="微软雅黑" panose="020B0503020204020204" charset="-122"/>
              </a:rPr>
              <a:t>模型数据集</a:t>
            </a:r>
          </a:p>
          <a:p>
            <a:pPr eaLnBrk="1" hangingPunct="1">
              <a:spcBef>
                <a:spcPct val="0"/>
              </a:spcBef>
            </a:pPr>
            <a:r>
              <a:rPr lang="en-US" altLang="zh-CN" sz="2000" smtClean="0">
                <a:latin typeface="微软雅黑" panose="020B0503020204020204" charset="-122"/>
                <a:ea typeface="微软雅黑" panose="020B0503020204020204" charset="-122"/>
              </a:rPr>
              <a:t>	1. flickr30k		       30173 </a:t>
            </a:r>
            <a:r>
              <a:rPr lang="zh-CN" altLang="en-US" sz="1800" smtClean="0">
                <a:latin typeface="微软雅黑" panose="020B0503020204020204" charset="-122"/>
                <a:ea typeface="微软雅黑" panose="020B0503020204020204" charset="-122"/>
              </a:rPr>
              <a:t>张图片</a:t>
            </a: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</a:rPr>
              <a:t>	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</a:rPr>
              <a:t>              </a:t>
            </a:r>
            <a:r>
              <a:rPr lang="en-US" altLang="zh-CN" sz="2000" smtClean="0">
                <a:latin typeface="微软雅黑" panose="020B0503020204020204" charset="-122"/>
                <a:ea typeface="微软雅黑" panose="020B0503020204020204" charset="-122"/>
              </a:rPr>
              <a:t>2. flickr8k		       8678 </a:t>
            </a:r>
            <a:r>
              <a:rPr lang="zh-CN" altLang="en-US" sz="1800" smtClean="0">
                <a:latin typeface="微软雅黑" panose="020B0503020204020204" charset="-122"/>
                <a:ea typeface="微软雅黑" panose="020B0503020204020204" charset="-122"/>
              </a:rPr>
              <a:t>张图片</a:t>
            </a: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304800" y="2133600"/>
            <a:ext cx="5943600" cy="84201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我们自己制作的数据集</a:t>
            </a:r>
          </a:p>
          <a:p>
            <a:pPr>
              <a:spcBef>
                <a:spcPct val="50000"/>
              </a:spcBef>
            </a:pP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        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规模较小</a:t>
            </a:r>
            <a:r>
              <a:rPr lang="en-US" altLang="zh-CN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		                   </a:t>
            </a:r>
            <a:r>
              <a:rPr lang="en-US" altLang="zh-CN" sz="2000" kern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Palatino Linotype" panose="02040502050505030304"/>
              </a:rPr>
              <a:t>1023 </a:t>
            </a:r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张图片</a:t>
            </a:r>
          </a:p>
        </p:txBody>
      </p:sp>
      <p:pic>
        <p:nvPicPr>
          <p:cNvPr id="10249" name="Picture 9" descr="IMG_284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0"/>
            <a:ext cx="2538413" cy="2009775"/>
          </a:xfrm>
          <a:prstGeom prst="rect">
            <a:avLst/>
          </a:prstGeom>
          <a:noFill/>
        </p:spPr>
      </p:pic>
      <p:pic>
        <p:nvPicPr>
          <p:cNvPr id="10250" name="Picture 10" descr="IMG_288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00" y="3048000"/>
            <a:ext cx="2743200" cy="2057400"/>
          </a:xfrm>
          <a:prstGeom prst="rect">
            <a:avLst/>
          </a:prstGeom>
          <a:noFill/>
        </p:spPr>
      </p:pic>
      <p:sp>
        <p:nvSpPr>
          <p:cNvPr id="10251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252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253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7163" y="12065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数据描述</a:t>
            </a:r>
          </a:p>
        </p:txBody>
      </p:sp>
      <p:sp>
        <p:nvSpPr>
          <p:cNvPr id="23557" name="Text Box 5"/>
          <p:cNvSpPr txBox="1">
            <a:spLocks noChangeArrowheads="1"/>
          </p:cNvSpPr>
          <p:nvPr/>
        </p:nvSpPr>
        <p:spPr bwMode="auto">
          <a:xfrm>
            <a:off x="533400" y="3352800"/>
            <a:ext cx="6096000" cy="1793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400">
                <a:solidFill>
                  <a:schemeClr val="tx1"/>
                </a:solidFill>
              </a:rPr>
              <a:t>#0 Two young guys with shaggy hair look at their hands while hanging out in the yard . </a:t>
            </a:r>
          </a:p>
          <a:p>
            <a:pPr>
              <a:spcBef>
                <a:spcPct val="50000"/>
              </a:spcBef>
            </a:pPr>
            <a:r>
              <a:rPr lang="en-US" altLang="zh-CN" sz="1400">
                <a:solidFill>
                  <a:schemeClr val="tx1"/>
                </a:solidFill>
              </a:rPr>
              <a:t>#1 Two young , White males are outside near many bushes . </a:t>
            </a:r>
          </a:p>
          <a:p>
            <a:pPr>
              <a:spcBef>
                <a:spcPct val="50000"/>
              </a:spcBef>
            </a:pPr>
            <a:r>
              <a:rPr lang="en-US" altLang="zh-CN" sz="1400">
                <a:solidFill>
                  <a:schemeClr val="tx1"/>
                </a:solidFill>
              </a:rPr>
              <a:t>#2 Two men in green shirts are standing in a yard .</a:t>
            </a:r>
          </a:p>
          <a:p>
            <a:pPr>
              <a:spcBef>
                <a:spcPct val="50000"/>
              </a:spcBef>
            </a:pPr>
            <a:r>
              <a:rPr lang="en-US" altLang="zh-CN" sz="1400">
                <a:solidFill>
                  <a:schemeClr val="tx1"/>
                </a:solidFill>
              </a:rPr>
              <a:t>#3 A man in a blue shirt standing in a garden . </a:t>
            </a:r>
          </a:p>
          <a:p>
            <a:pPr>
              <a:spcBef>
                <a:spcPct val="50000"/>
              </a:spcBef>
            </a:pPr>
            <a:r>
              <a:rPr lang="en-US" altLang="zh-CN" sz="1400">
                <a:solidFill>
                  <a:schemeClr val="tx1"/>
                </a:solidFill>
              </a:rPr>
              <a:t>#4 Two friends enjoy time spent together .</a:t>
            </a:r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23558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3559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3560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738" y="685800"/>
            <a:ext cx="3452249" cy="259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7163" y="12065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模型集成</a:t>
            </a:r>
          </a:p>
        </p:txBody>
      </p:sp>
      <p:sp>
        <p:nvSpPr>
          <p:cNvPr id="16387" name="Rectangle 3"/>
          <p:cNvSpPr>
            <a:spLocks noGrp="1"/>
          </p:cNvSpPr>
          <p:nvPr>
            <p:ph type="body" idx="4294967295"/>
          </p:nvPr>
        </p:nvSpPr>
        <p:spPr bwMode="auto">
          <a:xfrm>
            <a:off x="204788" y="911225"/>
            <a:ext cx="6883400" cy="29337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演示训练</a:t>
            </a:r>
          </a:p>
        </p:txBody>
      </p:sp>
      <p:pic>
        <p:nvPicPr>
          <p:cNvPr id="16388" name="Picture 4" descr="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1295400"/>
            <a:ext cx="5118100" cy="3914775"/>
          </a:xfrm>
          <a:prstGeom prst="rect">
            <a:avLst/>
          </a:prstGeom>
          <a:noFill/>
        </p:spPr>
      </p:pic>
      <p:sp>
        <p:nvSpPr>
          <p:cNvPr id="16389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6390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6391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7163" y="12065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研究方法</a:t>
            </a:r>
          </a:p>
        </p:txBody>
      </p:sp>
      <p:sp>
        <p:nvSpPr>
          <p:cNvPr id="17411" name="Rectangle 3"/>
          <p:cNvSpPr>
            <a:spLocks noGrp="1"/>
          </p:cNvSpPr>
          <p:nvPr>
            <p:ph type="body" idx="4294967295"/>
          </p:nvPr>
        </p:nvSpPr>
        <p:spPr bwMode="auto">
          <a:xfrm>
            <a:off x="228600" y="914400"/>
            <a:ext cx="6883400" cy="274638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r>
              <a:rPr lang="zh-CN" altLang="en-US" dirty="0" smtClean="0"/>
              <a:t>选用</a:t>
            </a:r>
            <a:r>
              <a:rPr lang="en-US" altLang="zh-CN" dirty="0" smtClean="0"/>
              <a:t>LSTM</a:t>
            </a:r>
            <a:r>
              <a:rPr lang="zh-CN" altLang="en-US" dirty="0" smtClean="0"/>
              <a:t>作为网络结构</a:t>
            </a:r>
            <a:endParaRPr lang="en-US" altLang="zh-CN" dirty="0" smtClean="0"/>
          </a:p>
        </p:txBody>
      </p:sp>
      <p:pic>
        <p:nvPicPr>
          <p:cNvPr id="17412" name="Picture 4" descr="lst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1524000"/>
            <a:ext cx="5181600" cy="2919413"/>
          </a:xfrm>
          <a:prstGeom prst="rect">
            <a:avLst/>
          </a:prstGeom>
          <a:noFill/>
        </p:spPr>
      </p:pic>
      <p:sp>
        <p:nvSpPr>
          <p:cNvPr id="17414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7415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7416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2400" y="15240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研究方法</a:t>
            </a:r>
          </a:p>
        </p:txBody>
      </p:sp>
      <p:sp>
        <p:nvSpPr>
          <p:cNvPr id="20483" name="Rectangle 3"/>
          <p:cNvSpPr>
            <a:spLocks noGrp="1"/>
          </p:cNvSpPr>
          <p:nvPr>
            <p:ph type="body" idx="4294967295"/>
          </p:nvPr>
        </p:nvSpPr>
        <p:spPr bwMode="auto">
          <a:xfrm>
            <a:off x="342900" y="1203325"/>
            <a:ext cx="6883400" cy="2933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将图像转换成词向量，并将其作为</a:t>
            </a:r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CNN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的输入。</a:t>
            </a:r>
          </a:p>
        </p:txBody>
      </p:sp>
      <p:pic>
        <p:nvPicPr>
          <p:cNvPr id="20484" name="Picture 4" descr="first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900" y="1916430"/>
            <a:ext cx="6400800" cy="2590800"/>
          </a:xfrm>
          <a:prstGeom prst="rect">
            <a:avLst/>
          </a:prstGeom>
          <a:noFill/>
        </p:spPr>
      </p:pic>
      <p:sp>
        <p:nvSpPr>
          <p:cNvPr id="20487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0488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0489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/>
          </p:cNvSpPr>
          <p:nvPr>
            <p:ph type="title" idx="4294967295"/>
          </p:nvPr>
        </p:nvSpPr>
        <p:spPr bwMode="auto">
          <a:xfrm>
            <a:off x="157163" y="120650"/>
            <a:ext cx="7000875" cy="36703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实验结果</a:t>
            </a:r>
          </a:p>
        </p:txBody>
      </p:sp>
      <p:cxnSp>
        <p:nvCxnSpPr>
          <p:cNvPr id="18" name="直接连接符 17"/>
          <p:cNvCxnSpPr/>
          <p:nvPr>
            <p:custDataLst>
              <p:tags r:id="rId1"/>
            </p:custDataLst>
          </p:nvPr>
        </p:nvCxnSpPr>
        <p:spPr>
          <a:xfrm>
            <a:off x="762000" y="1143000"/>
            <a:ext cx="5842000" cy="1588"/>
          </a:xfrm>
          <a:prstGeom prst="line">
            <a:avLst/>
          </a:prstGeom>
          <a:ln w="444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10" name="内容占位符 2"/>
          <p:cNvSpPr/>
          <p:nvPr>
            <p:custDataLst>
              <p:tags r:id="rId2"/>
            </p:custDataLst>
          </p:nvPr>
        </p:nvSpPr>
        <p:spPr bwMode="auto">
          <a:xfrm>
            <a:off x="460375" y="2184400"/>
            <a:ext cx="5842000" cy="13858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eaLnBrk="0" hangingPunct="0">
              <a:lnSpc>
                <a:spcPct val="130000"/>
              </a:lnSpc>
              <a:spcBef>
                <a:spcPct val="20000"/>
              </a:spcBef>
            </a:pPr>
            <a:r>
              <a:rPr lang="en-US" altLang="zh-CN">
                <a:solidFill>
                  <a:srgbClr val="7F7F7F"/>
                </a:solidFill>
              </a:rPr>
              <a:t>       </a:t>
            </a:r>
            <a:endParaRPr lang="zh-CN" altLang="en-US">
              <a:solidFill>
                <a:srgbClr val="7F7F7F"/>
              </a:solidFill>
            </a:endParaRPr>
          </a:p>
        </p:txBody>
      </p:sp>
      <p:graphicFrame>
        <p:nvGraphicFramePr>
          <p:cNvPr id="21548" name="Group 44"/>
          <p:cNvGraphicFramePr>
            <a:graphicFrameLocks noGrp="1"/>
          </p:cNvGraphicFramePr>
          <p:nvPr/>
        </p:nvGraphicFramePr>
        <p:xfrm>
          <a:off x="1287463" y="1600200"/>
          <a:ext cx="4732337" cy="1184593"/>
        </p:xfrm>
        <a:graphic>
          <a:graphicData uri="http://schemas.openxmlformats.org/drawingml/2006/table">
            <a:tbl>
              <a:tblPr/>
              <a:tblGrid>
                <a:gridCol w="1576387"/>
                <a:gridCol w="1579563"/>
                <a:gridCol w="1576387"/>
              </a:tblGrid>
              <a:tr h="544513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训练速度对比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100</a:t>
                      </a: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张照片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    8k</a:t>
                      </a: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照片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38258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kumimoji="0" lang="zh-CN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 epoches/3 mins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DD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 epoch/30 mins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DDF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551" name="Group 47"/>
          <p:cNvGraphicFramePr>
            <a:graphicFrameLocks noGrp="1"/>
          </p:cNvGraphicFramePr>
          <p:nvPr/>
        </p:nvGraphicFramePr>
        <p:xfrm>
          <a:off x="1287463" y="3276600"/>
          <a:ext cx="4732337" cy="1360805"/>
        </p:xfrm>
        <a:graphic>
          <a:graphicData uri="http://schemas.openxmlformats.org/drawingml/2006/table">
            <a:tbl>
              <a:tblPr/>
              <a:tblGrid>
                <a:gridCol w="1577975"/>
                <a:gridCol w="1577975"/>
                <a:gridCol w="1576387"/>
              </a:tblGrid>
              <a:tr h="720725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kumimoji="0" lang="zh-CN" alt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 </a:t>
                      </a: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内存对比（</a:t>
                      </a: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32GB)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8k</a:t>
                      </a: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照片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   30k</a:t>
                      </a: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照片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379413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      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           25.2</a:t>
                      </a:r>
                      <a:endParaRPr kumimoji="0" lang="zh-CN" alt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DD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         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            75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DDF7"/>
                    </a:solidFill>
                  </a:tcPr>
                </a:tc>
              </a:tr>
            </a:tbl>
          </a:graphicData>
        </a:graphic>
      </p:graphicFrame>
      <p:sp>
        <p:nvSpPr>
          <p:cNvPr id="21552" name="object 7"/>
          <p:cNvSpPr/>
          <p:nvPr/>
        </p:nvSpPr>
        <p:spPr bwMode="auto">
          <a:xfrm>
            <a:off x="-1588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191959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1553" name="object 8"/>
          <p:cNvSpPr/>
          <p:nvPr/>
        </p:nvSpPr>
        <p:spPr bwMode="auto">
          <a:xfrm>
            <a:off x="2438400" y="5319713"/>
            <a:ext cx="2438400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262685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1554" name="object 9"/>
          <p:cNvSpPr/>
          <p:nvPr/>
        </p:nvSpPr>
        <p:spPr bwMode="auto">
          <a:xfrm>
            <a:off x="4876800" y="5319713"/>
            <a:ext cx="2439988" cy="168275"/>
          </a:xfrm>
          <a:custGeom>
            <a:avLst/>
            <a:gdLst/>
            <a:ahLst/>
            <a:cxnLst>
              <a:cxn ang="0">
                <a:pos x="0" y="168638"/>
              </a:cxn>
              <a:cxn ang="0">
                <a:pos x="2439607" y="168638"/>
              </a:cxn>
              <a:cxn ang="0">
                <a:pos x="2439607" y="0"/>
              </a:cxn>
              <a:cxn ang="0">
                <a:pos x="0" y="0"/>
              </a:cxn>
              <a:cxn ang="0">
                <a:pos x="0" y="168638"/>
              </a:cxn>
            </a:cxnLst>
            <a:rect l="0" t="0" r="r" b="b"/>
            <a:pathLst>
              <a:path w="2439670" h="168910">
                <a:moveTo>
                  <a:pt x="0" y="168638"/>
                </a:moveTo>
                <a:lnTo>
                  <a:pt x="2439607" y="168638"/>
                </a:lnTo>
                <a:lnTo>
                  <a:pt x="2439607" y="0"/>
                </a:lnTo>
                <a:lnTo>
                  <a:pt x="0" y="0"/>
                </a:lnTo>
                <a:lnTo>
                  <a:pt x="0" y="168638"/>
                </a:lnTo>
                <a:close/>
              </a:path>
            </a:pathLst>
          </a:custGeom>
          <a:solidFill>
            <a:srgbClr val="3333B2"/>
          </a:solidFill>
          <a:ln w="9525">
            <a:noFill/>
            <a:round/>
          </a:ln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473075" y="5332413"/>
            <a:ext cx="1490663" cy="14605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12700">
              <a:lnSpc>
                <a:spcPts val="1000"/>
              </a:lnSpc>
            </a:pPr>
            <a:r>
              <a:rPr lang="en-US" altLang="zh-CN" sz="900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Ziqiang Zheng (OUC)</a:t>
            </a:r>
            <a:endParaRPr lang="en-US" altLang="zh-CN" sz="900">
              <a:solidFill>
                <a:schemeClr val="tx1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11" name="object 11"/>
          <p:cNvSpPr txBox="1">
            <a:spLocks noGrp="1"/>
          </p:cNvSpPr>
          <p:nvPr/>
        </p:nvSpPr>
        <p:spPr>
          <a:xfrm>
            <a:off x="3275013" y="5332413"/>
            <a:ext cx="765175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Vision@ouc</a:t>
            </a:r>
          </a:p>
        </p:txBody>
      </p:sp>
      <p:sp>
        <p:nvSpPr>
          <p:cNvPr id="12" name="object 12"/>
          <p:cNvSpPr txBox="1">
            <a:spLocks noGrp="1"/>
          </p:cNvSpPr>
          <p:nvPr/>
        </p:nvSpPr>
        <p:spPr>
          <a:xfrm>
            <a:off x="5719763" y="5332413"/>
            <a:ext cx="839787" cy="1460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12700" fontAlgn="auto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950" spc="18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May</a:t>
            </a:r>
            <a:r>
              <a:rPr sz="950" spc="55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 </a:t>
            </a:r>
            <a:r>
              <a:rPr sz="950" spc="130" dirty="0">
                <a:latin typeface="PMingLiU" panose="02020500000000000000" pitchFamily="18" charset="-120"/>
                <a:ea typeface="+mn-ea"/>
                <a:cs typeface="PMingLiU" panose="02020500000000000000" pitchFamily="18" charset="-120"/>
              </a:rPr>
              <a:t>25,2017</a:t>
            </a:r>
          </a:p>
        </p:txBody>
      </p:sp>
      <p:sp>
        <p:nvSpPr>
          <p:cNvPr id="13" name="object 13"/>
          <p:cNvSpPr txBox="1">
            <a:spLocks noGrp="1"/>
          </p:cNvSpPr>
          <p:nvPr/>
        </p:nvSpPr>
        <p:spPr>
          <a:xfrm>
            <a:off x="6865938" y="5332413"/>
            <a:ext cx="360362" cy="12700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25400">
              <a:lnSpc>
                <a:spcPts val="1000"/>
              </a:lnSpc>
            </a:pPr>
            <a:r>
              <a:rPr lang="en-US" altLang="zh-CN" sz="90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160539_2*i*0"/>
  <p:tag name="KSO_WM_TEMPLATE_CATEGORY" val="custom"/>
  <p:tag name="KSO_WM_TEMPLATE_INDEX" val="160539"/>
  <p:tag name="KSO_WM_UNIT_INDEX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39"/>
  <p:tag name="KSO_WM_UNIT_TYPE" val="f"/>
  <p:tag name="KSO_WM_UNIT_INDEX" val="1"/>
  <p:tag name="KSO_WM_UNIT_ID" val="custom160539_2*f*1"/>
  <p:tag name="KSO_WM_UNIT_CLEAR" val="1"/>
  <p:tag name="KSO_WM_UNIT_LAYERLEVEL" val="1"/>
  <p:tag name="KSO_WM_UNIT_VALUE" val="297"/>
  <p:tag name="KSO_WM_UNIT_HIGHLIGHT" val="0"/>
  <p:tag name="KSO_WM_UNIT_COMPATIBLE" val="0"/>
  <p:tag name="KSO_WM_UNIT_PRESET_TEXT_INDEX" val="4"/>
  <p:tag name="KSO_WM_UNIT_PRESET_TEXT_LEN" val="22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487</Words>
  <Application>Microsoft Office PowerPoint</Application>
  <PresentationFormat>自定义</PresentationFormat>
  <Paragraphs>178</Paragraphs>
  <Slides>16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Office Theme</vt:lpstr>
      <vt:lpstr>中期项目检查</vt:lpstr>
      <vt:lpstr>目录</vt:lpstr>
      <vt:lpstr>项目进展</vt:lpstr>
      <vt:lpstr>数据集制作</vt:lpstr>
      <vt:lpstr>数据描述</vt:lpstr>
      <vt:lpstr>模型集成</vt:lpstr>
      <vt:lpstr>研究方法</vt:lpstr>
      <vt:lpstr>研究方法</vt:lpstr>
      <vt:lpstr>实验结果</vt:lpstr>
      <vt:lpstr>实验结果</vt:lpstr>
      <vt:lpstr>主要问题</vt:lpstr>
      <vt:lpstr>解决方法</vt:lpstr>
      <vt:lpstr>项目变更</vt:lpstr>
      <vt:lpstr>下一步计划</vt:lpstr>
      <vt:lpstr>时间进程安排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oral examination</dc:title>
  <dc:creator>Ziqiang Zheng</dc:creator>
  <cp:lastModifiedBy>tank</cp:lastModifiedBy>
  <cp:revision>15</cp:revision>
  <dcterms:created xsi:type="dcterms:W3CDTF">2017-05-21T13:32:00Z</dcterms:created>
  <dcterms:modified xsi:type="dcterms:W3CDTF">2017-05-23T01:36:27Z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2017-05-21T00:00:00Z</vt:filetime>
  </property>
  <property fmtid="{D5CDD505-2E9C-101B-9397-08002B2CF9AE}" pid="3" name="Creator">
    <vt:lpwstr>LaTeX with Beamer class version 3.36</vt:lpwstr>
  </property>
  <property fmtid="{D5CDD505-2E9C-101B-9397-08002B2CF9AE}" pid="4" name="LastSaved">
    <vt:filetime>2017-05-21T00:00:00Z</vt:filetime>
  </property>
  <property fmtid="{D5CDD505-2E9C-101B-9397-08002B2CF9AE}" pid="5" name="KSOProductBuildVer">
    <vt:lpwstr>2052-10.1.0.6393</vt:lpwstr>
  </property>
</Properties>
</file>